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6" r:id="rId1"/>
  </p:sldMasterIdLst>
  <p:notesMasterIdLst>
    <p:notesMasterId r:id="rId28"/>
  </p:notesMasterIdLst>
  <p:sldIdLst>
    <p:sldId id="261" r:id="rId2"/>
    <p:sldId id="256" r:id="rId3"/>
    <p:sldId id="262" r:id="rId4"/>
    <p:sldId id="263" r:id="rId5"/>
    <p:sldId id="257" r:id="rId6"/>
    <p:sldId id="267" r:id="rId7"/>
    <p:sldId id="273" r:id="rId8"/>
    <p:sldId id="265" r:id="rId9"/>
    <p:sldId id="266" r:id="rId10"/>
    <p:sldId id="258" r:id="rId11"/>
    <p:sldId id="269" r:id="rId12"/>
    <p:sldId id="268" r:id="rId13"/>
    <p:sldId id="270" r:id="rId14"/>
    <p:sldId id="271" r:id="rId15"/>
    <p:sldId id="272" r:id="rId16"/>
    <p:sldId id="259" r:id="rId17"/>
    <p:sldId id="274" r:id="rId18"/>
    <p:sldId id="275" r:id="rId19"/>
    <p:sldId id="276" r:id="rId20"/>
    <p:sldId id="277" r:id="rId21"/>
    <p:sldId id="279" r:id="rId22"/>
    <p:sldId id="278" r:id="rId23"/>
    <p:sldId id="280" r:id="rId24"/>
    <p:sldId id="260" r:id="rId25"/>
    <p:sldId id="281" r:id="rId26"/>
    <p:sldId id="282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69"/>
    <p:restoredTop sz="73902"/>
  </p:normalViewPr>
  <p:slideViewPr>
    <p:cSldViewPr snapToGrid="0">
      <p:cViewPr varScale="1">
        <p:scale>
          <a:sx n="132" d="100"/>
          <a:sy n="132" d="100"/>
        </p:scale>
        <p:origin x="180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020340-2104-A741-B704-B0ED29014C84}" type="datetimeFigureOut">
              <a:rPr lang="en-US" smtClean="0"/>
              <a:t>6/6/23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BC992B-CF3F-B043-A0D4-E4A862A416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855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 everyone, my name is Jeff Levesque. This is my capstone portfolio presentation for the Masters in Science in Applied Data Science at Syracuse University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64724E-7CB4-4288-908A-97852378BB2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2745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this program at Syracuse University, students such as myself are provided an opportunity at the final term of the program to synthesize a presentation.</a:t>
            </a:r>
          </a:p>
          <a:p>
            <a:endParaRPr lang="en-US" dirty="0"/>
          </a:p>
          <a:p>
            <a:r>
              <a:rPr lang="en-US" dirty="0"/>
              <a:t>This presentation consists of a collection of completed assignments and projects, showcasing achieved learning objectives.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8837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following list consists of learning goals taken from the “Project Portfolio Milestone Requirement” for 2023.</a:t>
            </a:r>
          </a:p>
          <a:p>
            <a:endParaRPr lang="en-US" dirty="0"/>
          </a:p>
          <a:p>
            <a:r>
              <a:rPr lang="en-US" dirty="0"/>
              <a:t>While I won’t read each item in the slide, I will mention a few general notions.</a:t>
            </a:r>
          </a:p>
          <a:p>
            <a:endParaRPr lang="en-US" dirty="0"/>
          </a:p>
          <a:p>
            <a:r>
              <a:rPr lang="en-US" dirty="0"/>
              <a:t>Prior to this program, I never used R programming, Shiny Dashboard for visualization, or perform much coding with Python dataframes, which is an excellent way to organize data into tabular format consisting of rows and columns.</a:t>
            </a:r>
          </a:p>
          <a:p>
            <a:endParaRPr lang="en-US" dirty="0"/>
          </a:p>
          <a:p>
            <a:r>
              <a:rPr lang="en-US" dirty="0"/>
              <a:t>I also never performed or used any NLP packages in any programming language.</a:t>
            </a:r>
          </a:p>
          <a:p>
            <a:endParaRPr lang="en-US" dirty="0"/>
          </a:p>
          <a:p>
            <a:r>
              <a:rPr lang="en-US" dirty="0"/>
              <a:t>Now that I’m at the end of this program I will briefly highlight later in the last slides, I am heavily involved in the area of data mining in the cloud. This is something I’ve never had interest prior to this program.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3840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we launch into the presentation, I want to list the three different courses I’ve selected that best represents skills I’ve learned in the program.</a:t>
            </a:r>
          </a:p>
          <a:p>
            <a:endParaRPr lang="en-US" dirty="0"/>
          </a:p>
          <a:p>
            <a:r>
              <a:rPr lang="en-US" dirty="0"/>
              <a:t>The first is Financial Analytics FIN-654. This course was taught in R with a focus of financial analysis using a framework called Shiny for visualization.</a:t>
            </a:r>
          </a:p>
          <a:p>
            <a:r>
              <a:rPr lang="en-US" dirty="0"/>
              <a:t>I listed Python in the skills since I found a way to modularize python code that could be invoked in R using a package called reticulate.</a:t>
            </a:r>
          </a:p>
          <a:p>
            <a:endParaRPr lang="en-US" dirty="0"/>
          </a:p>
          <a:p>
            <a:r>
              <a:rPr lang="en-US" dirty="0"/>
              <a:t>Next is Natural Language Processing IST-664. This course was taught in python and focused largely in NLP concepts. </a:t>
            </a:r>
          </a:p>
          <a:p>
            <a:r>
              <a:rPr lang="en-US" dirty="0"/>
              <a:t>These include analyzing parts of speech, bag of words, and how to take documents of words and represent them in a numerical matrix in order to perform tasks such as classification or sentiment analysis.</a:t>
            </a:r>
          </a:p>
          <a:p>
            <a:r>
              <a:rPr lang="en-US" dirty="0"/>
              <a:t>I added the MongoDB in the skills since I used a database for complicated operations of map-reduce to preprocess data on the final project.</a:t>
            </a:r>
          </a:p>
          <a:p>
            <a:endParaRPr lang="en-US" dirty="0"/>
          </a:p>
          <a:p>
            <a:r>
              <a:rPr lang="en-US" dirty="0"/>
              <a:t>Lastly Text Mining IST-736 was somewhat similar to IST-664 but expected stronger python coding skills, with a greater focus on how and what to do with text mining.</a:t>
            </a:r>
          </a:p>
          <a:p>
            <a:r>
              <a:rPr lang="en-US" dirty="0"/>
              <a:t>Since this was my last project and course taken in the IST program, I attempted to create a much larger project involving a superset of skills from the overall program.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4022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We’ll start with my first final project in Financial Analytics FIN-654.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2655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course focused on risk management as a function of supply, volatility, and interpretation of statistical measures.</a:t>
            </a:r>
          </a:p>
          <a:p>
            <a:endParaRPr lang="en-US" dirty="0"/>
          </a:p>
          <a:p>
            <a:r>
              <a:rPr lang="en-US" dirty="0"/>
              <a:t>I generated a dataset consisting of company tickers that have been hacked or breached.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5396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was able to recycle code from previous assignments to perform analysis as well as visualization using a Shiny dashboard in the web browser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1798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 simple visualization show values of variance. Variance in ticker volume could indicate strong or weak buying pressure and overall reflection of stock price.</a:t>
            </a:r>
          </a:p>
          <a:p>
            <a:endParaRPr lang="en-US" dirty="0"/>
          </a:p>
          <a:p>
            <a:r>
              <a:rPr lang="en-US" dirty="0"/>
              <a:t>Despite Facebook hack or breach, high variance indicates investors still perceive an opportunity to profit through consistent buying and selling.</a:t>
            </a:r>
          </a:p>
          <a:p>
            <a:endParaRPr lang="en-US" dirty="0"/>
          </a:p>
          <a:p>
            <a:r>
              <a:rPr lang="en-US" dirty="0"/>
              <a:t>In general, well established companies having setbacks are generally resilient in the medium to long term and often fallback to overall company fundamentals or market </a:t>
            </a:r>
            <a:r>
              <a:rPr lang="en-US" dirty="0" err="1"/>
              <a:t>technicals</a:t>
            </a:r>
            <a:endParaRPr lang="en-US" dirty="0"/>
          </a:p>
          <a:p>
            <a:endParaRPr lang="en-US" dirty="0"/>
          </a:p>
          <a:p>
            <a:r>
              <a:rPr lang="en-US" dirty="0"/>
              <a:t>On the right, a Markowitz model was generated using code recycled from an earlier assignment.  A tangent line (efficient frontier) on the curve indicates the most optimal distribution within the given investment portfolio.</a:t>
            </a:r>
          </a:p>
          <a:p>
            <a:endParaRPr lang="en-US" dirty="0"/>
          </a:p>
          <a:p>
            <a:r>
              <a:rPr lang="en-US" dirty="0"/>
              <a:t>It would have been interesting to make a slider or input box in the shiny dashboard to allow users to change the weight or timescale causing the efficient frontier to update in place</a:t>
            </a:r>
          </a:p>
          <a:p>
            <a:endParaRPr lang="en-US" dirty="0"/>
          </a:p>
          <a:p>
            <a:r>
              <a:rPr lang="en-US" dirty="0"/>
              <a:t>It would have been also interesting to mix and match normal tickers against our dataset.  However, we saw that despite hack or breach some companies value may continue to fluctuate normally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2360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Pause 1-2 seconds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4610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4C0F8E7E-8FDB-B549-8056-A04941168DE5}" type="datetime1">
              <a:rPr lang="en-US" smtClean="0"/>
              <a:t>6/6/23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39937380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C931D-73A6-6549-AECD-508B6863E870}" type="datetime1">
              <a:rPr lang="en-US" smtClean="0"/>
              <a:t>6/6/23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3093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6324E-F43B-4D4C-9F90-59649D35F5F9}" type="datetime1">
              <a:rPr lang="en-US" smtClean="0"/>
              <a:t>6/6/23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8120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val 5"/>
          <p:cNvSpPr/>
          <p:nvPr/>
        </p:nvSpPr>
        <p:spPr>
          <a:xfrm>
            <a:off x="-1" y="2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4200" spc="200" baseline="0">
                <a:solidFill>
                  <a:srgbClr val="EE5612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DD2EA2E9-013E-AB47-BC97-17F51FA22B3A}" type="datetime1">
              <a:rPr lang="en-US" smtClean="0"/>
              <a:t>6/6/23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77536" y="5264106"/>
            <a:ext cx="0" cy="914400"/>
          </a:xfrm>
          <a:prstGeom prst="line">
            <a:avLst/>
          </a:prstGeom>
          <a:ln w="19050">
            <a:solidFill>
              <a:srgbClr val="EE56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3048" y="1"/>
            <a:ext cx="12188952" cy="4572000"/>
          </a:xfrm>
          <a:solidFill>
            <a:schemeClr val="bg1">
              <a:lumMod val="75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4087" y="5520047"/>
            <a:ext cx="3530248" cy="402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786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12C6D-CE56-CF4A-8DBF-C76F7E8E495B}" type="datetime1">
              <a:rPr lang="en-US" smtClean="0"/>
              <a:t>6/6/23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7588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AAAA8A4-4C96-BE4F-9E1C-428080E0BACC}" type="datetime1">
              <a:rPr lang="en-US" smtClean="0"/>
              <a:t>6/6/23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36125224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A41D6-B07E-DC49-A486-FDA2D13C35BC}" type="datetime1">
              <a:rPr lang="en-US" smtClean="0"/>
              <a:t>6/6/23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2338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7E067-47F5-044A-8A13-F879DBD075BC}" type="datetime1">
              <a:rPr lang="en-US" smtClean="0"/>
              <a:t>6/6/23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2033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7AD2F-1130-B14F-A37D-7190EB120BD6}" type="datetime1">
              <a:rPr lang="en-US" smtClean="0"/>
              <a:t>6/6/23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3796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E3F15-160B-A24A-A518-90DC0291861B}" type="datetime1">
              <a:rPr lang="en-US" smtClean="0"/>
              <a:t>6/6/23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9622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5E6799D-CE10-4745-88A9-6A33FD6561D9}" type="datetime1">
              <a:rPr lang="en-US" smtClean="0"/>
              <a:t>6/6/23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8429152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613AE25-CE86-1346-9A31-2A2AF6C844B6}" type="datetime1">
              <a:rPr lang="en-US" smtClean="0"/>
              <a:t>6/6/23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6403317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20B9501A-05B8-B740-B11A-B913FF0EE626}" type="datetime1">
              <a:rPr lang="en-US" smtClean="0"/>
              <a:t>6/6/23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8722225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</p:sldLayoutIdLst>
  <p:hf hd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br>
              <a:rPr lang="en-US" sz="2800" dirty="0">
                <a:solidFill>
                  <a:schemeClr val="tx1"/>
                </a:solidFill>
              </a:rPr>
            </a:br>
            <a:r>
              <a:rPr lang="en-US" sz="2800" dirty="0">
                <a:solidFill>
                  <a:schemeClr val="tx1"/>
                </a:solidFill>
              </a:rPr>
              <a:t>MS Applied Data Science</a:t>
            </a:r>
            <a:br>
              <a:rPr lang="en-US" sz="2800" dirty="0">
                <a:solidFill>
                  <a:schemeClr val="tx1"/>
                </a:solidFill>
              </a:rPr>
            </a:br>
            <a:br>
              <a:rPr lang="en-US" sz="2800" dirty="0"/>
            </a:br>
            <a:r>
              <a:rPr lang="en-US" sz="2800" b="1" dirty="0"/>
              <a:t>Portfolio Presentation: </a:t>
            </a:r>
            <a:r>
              <a:rPr lang="en-US" sz="2800" b="1" dirty="0">
                <a:solidFill>
                  <a:schemeClr val="tx1"/>
                </a:solidFill>
              </a:rPr>
              <a:t>Jeff Levesque</a:t>
            </a:r>
            <a:br>
              <a:rPr lang="en-US" sz="2000" dirty="0"/>
            </a:br>
            <a:endParaRPr lang="en-US" sz="2000" dirty="0"/>
          </a:p>
        </p:txBody>
      </p:sp>
      <p:pic>
        <p:nvPicPr>
          <p:cNvPr id="10" name="Picture 8">
            <a:extLst>
              <a:ext uri="{FF2B5EF4-FFF2-40B4-BE49-F238E27FC236}">
                <a16:creationId xmlns:a16="http://schemas.microsoft.com/office/drawing/2014/main" id="{2F6C782B-1F93-0037-2252-FB2CF8A464E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 noChangeArrowheads="1"/>
          </p:cNvPicPr>
          <p:nvPr>
            <p:ph type="pic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11" b="21811"/>
          <a:stretch/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12879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9932"/>
            <a:lum/>
          </a:blip>
          <a:srcRect/>
          <a:stretch>
            <a:fillRect l="-12000" t="20000" r="-12000" b="-2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276A244-89FD-5B81-7E4E-67067BB463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IST-664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E28A000C-5430-E51B-8330-70BE3836318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Ensembled Chatbot: classifiers with neural network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E9089F-E539-6FB4-7AB9-48C44B1D1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24DB52-4754-4E19-F24F-49AC47526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7234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77A2E-F923-4FCA-9053-502C9190F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7EC5C83-6A79-EDD3-412B-1A695722CA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Minimum Requirement</a:t>
            </a:r>
          </a:p>
          <a:p>
            <a:pPr marL="0" indent="0"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Question Classifier with Exploratory Data Analysis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(EDA)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Desired Goal</a:t>
            </a:r>
          </a:p>
          <a:p>
            <a:pPr marL="0" indent="0"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Question Classifier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Topic Classifier </a:t>
            </a:r>
            <a:r>
              <a:rPr lang="en-US" sz="1800" dirty="0">
                <a:solidFill>
                  <a:schemeClr val="bg1">
                    <a:lumMod val="8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n-US" sz="1800" dirty="0">
                <a:solidFill>
                  <a:schemeClr val="bg1">
                    <a:lumMod val="8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Sub Topic Classifier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Specialized RNN/NMT</a:t>
            </a:r>
          </a:p>
          <a:p>
            <a:pPr marL="0" indent="0">
              <a:buNone/>
            </a:pP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Obtained Goal</a:t>
            </a:r>
          </a:p>
          <a:p>
            <a:pPr marL="0" indent="0"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Question Classifier (with EDA)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Topic Classifier 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Specialized RNN/NMT</a:t>
            </a:r>
          </a:p>
          <a:p>
            <a:pPr marL="0" indent="0">
              <a:buNone/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2A24F1-5DBE-8B40-C915-7BC0518AA7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FE846D-6173-EBDF-AF2C-E9874C5D4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2563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87D4E-3858-5CF2-5D32-CC02DB355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Portfolio: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4FB755-A1E5-68E4-5EA8-DCA6EA044E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QuestionAnswerCMU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question-answer pair to train question classifier</a:t>
            </a:r>
          </a:p>
          <a:p>
            <a:pPr marL="873252" lvl="1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Used entire NSF Graduate Research Fellowship Carnegie Mellow University dataset</a:t>
            </a:r>
          </a:p>
          <a:p>
            <a:pPr marL="1330452" lvl="2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dataset with question and answer columns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itchFamily="2" charset="2"/>
              <a:buChar char=""/>
            </a:pP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StackOverflow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list of postings grouped by channels used to train classifier to label questions</a:t>
            </a:r>
          </a:p>
          <a:p>
            <a:pPr marL="873252" lvl="1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itchFamily="2" charset="2"/>
              <a:buChar char="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original dataset 75GB reduced to 200MB</a:t>
            </a:r>
          </a:p>
          <a:p>
            <a:pPr marL="1330452" lvl="2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r>
              <a:rPr lang="en-US" sz="1600" dirty="0">
                <a:latin typeface="Calibri" panose="020F0502020204030204" pitchFamily="34" charset="0"/>
                <a:cs typeface="Times New Roman" panose="02020603050405020304" pitchFamily="18" charset="0"/>
              </a:rPr>
              <a:t>filter only verified answer posts</a:t>
            </a:r>
          </a:p>
          <a:p>
            <a:pPr marL="1330452" lvl="2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r>
              <a:rPr lang="en-US" sz="1600" dirty="0">
                <a:latin typeface="Calibri" panose="020F0502020204030204" pitchFamily="34" charset="0"/>
                <a:cs typeface="Times New Roman" panose="02020603050405020304" pitchFamily="18" charset="0"/>
              </a:rPr>
              <a:t>filter top 10 channels</a:t>
            </a:r>
          </a:p>
          <a:p>
            <a:pPr marL="1330452" lvl="2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r>
              <a:rPr lang="en-US" sz="1600" dirty="0">
                <a:latin typeface="Calibri" panose="020F0502020204030204" pitchFamily="34" charset="0"/>
                <a:cs typeface="Times New Roman" panose="02020603050405020304" pitchFamily="18" charset="0"/>
              </a:rPr>
              <a:t>Sample 20% remaining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Reddit: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json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data used to train RNN based NMT chat agent</a:t>
            </a:r>
          </a:p>
          <a:p>
            <a:pPr marL="873252" lvl="1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one mont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 (12/2005) of reddit data (12/2005 – 05/2006 available)</a:t>
            </a:r>
          </a:p>
          <a:p>
            <a:pPr marL="873252" lvl="1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mapreduce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every comment id with parent comment id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18A92B-B541-AAF0-104D-DFB835AD0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0ACF2F-E9DA-4F9E-7716-B12BCF5CE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9800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26936-B124-334E-51E0-CADD097C5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Classifier: question-answer</a:t>
            </a:r>
          </a:p>
        </p:txBody>
      </p:sp>
      <p:pic>
        <p:nvPicPr>
          <p:cNvPr id="6" name="Content Placeholder 5" descr="C:\Users\jeff1\AppData\Local\Microsoft\Windows\INetCache\Content.MSO\C1B1B730.tmp">
            <a:extLst>
              <a:ext uri="{FF2B5EF4-FFF2-40B4-BE49-F238E27FC236}">
                <a16:creationId xmlns:a16="http://schemas.microsoft.com/office/drawing/2014/main" id="{EDC5A59F-892D-E146-7E11-11D6F66E50C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25587" y="2298700"/>
            <a:ext cx="4140200" cy="35560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404F43D-8DDD-1AC7-F0DE-6180D1B0140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</a:rPr>
              <a:t>Random Forest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Roughly 72% accurate</a:t>
            </a:r>
          </a:p>
          <a:p>
            <a:r>
              <a:rPr lang="en-US" dirty="0"/>
              <a:t>Train time 5.05 seconds</a:t>
            </a:r>
          </a:p>
          <a:p>
            <a:r>
              <a:rPr lang="en-US" dirty="0"/>
              <a:t>Prediction: 0.29 seconds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2713B1-28DC-1EB6-D319-9B1BD23E3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B97656-A7FE-FAF2-F69C-58489D608E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8742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85245E7-8830-A067-17AA-0F7D63AB5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Classifier: question-label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BD35082-70C1-FD9F-E825-5908CF4A27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769364"/>
            <a:ext cx="4443984" cy="823912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Random Forest </a:t>
            </a:r>
            <a:r>
              <a:rPr lang="en-US" dirty="0">
                <a:solidFill>
                  <a:schemeClr val="accent1"/>
                </a:solidFill>
              </a:rPr>
              <a:t>(73.5%)</a:t>
            </a:r>
          </a:p>
        </p:txBody>
      </p:sp>
      <p:pic>
        <p:nvPicPr>
          <p:cNvPr id="9" name="Content Placeholder 8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9113AE30-0357-0C30-C5A9-463A7F0C657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5896" y="2757686"/>
            <a:ext cx="3546492" cy="3546492"/>
          </a:xfrm>
          <a:prstGeom prst="rect">
            <a:avLst/>
          </a:prstGeo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D230E06-3DDA-BE60-9865-A9327F4C403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25014" y="1769364"/>
            <a:ext cx="4443984" cy="823912"/>
          </a:xfrm>
        </p:spPr>
        <p:txBody>
          <a:bodyPr/>
          <a:lstStyle/>
          <a:p>
            <a:r>
              <a:rPr lang="en-US" dirty="0"/>
              <a:t>Labels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3A436120-BA41-A294-4222-FC3FE45482B5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525014" y="2757686"/>
            <a:ext cx="3275024" cy="2562225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964456-E2BB-A1DE-C5B3-F9D4D15B14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832A3C-85AA-C6EB-B17F-83B8FBF7F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1810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8AA0B-F5F2-DAB5-DCFE-BD26B810F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RNN: NMT chatbot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9F4D17B-B030-A58E-4517-B6473B66A9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680464"/>
            <a:ext cx="4443984" cy="823912"/>
          </a:xfrm>
        </p:spPr>
        <p:txBody>
          <a:bodyPr/>
          <a:lstStyle/>
          <a:p>
            <a:r>
              <a:rPr lang="en-US" dirty="0"/>
              <a:t>Execution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1C049E1-F6CD-B2EA-DAF6-FBF2CD62FD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71600" y="2757687"/>
            <a:ext cx="4724400" cy="3109714"/>
          </a:xfrm>
        </p:spPr>
        <p:txBody>
          <a:bodyPr>
            <a:normAutofit fontScale="55000" lnSpcReduction="20000"/>
          </a:bodyPr>
          <a:lstStyle/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root@development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:/vagrant# python3 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run.py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Starting interactive mode (first response will take a while):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 hey, where is 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billy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?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usr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/local/lib/python3.5/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dist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-packages/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sklearn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/base.py:251: 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UserWarning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 Trying to unpickle estimator 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DecisionTreeClassifier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from version 0.20.1 when using version 0.20.0. This might lead to breaking code or invalid results. Use at your own risk.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UserWarning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usr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/local/lib/python3.5/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dist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-packages/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sklearn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/base.py:251: 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UserWarning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 Trying to unpickle estimator 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RandomForestClassifier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from version 0.20.1 when using version 0.20.0. This might lead to breaking code or invalid results. Use at your own risk.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UserWarning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hey jimmy, maybe checkout ['math']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 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6DCD547-28ED-4961-9B2D-2ED5022705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11900" y="1680464"/>
            <a:ext cx="5232400" cy="823912"/>
          </a:xfrm>
        </p:spPr>
        <p:txBody>
          <a:bodyPr/>
          <a:lstStyle/>
          <a:p>
            <a:r>
              <a:rPr lang="en-US" dirty="0"/>
              <a:t>Result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BC4BBBE-0B3B-E874-98B2-C829F1DC82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11900" y="2757685"/>
            <a:ext cx="5232400" cy="3414515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NMT generated response with ‘bleu’ score less than 12</a:t>
            </a:r>
          </a:p>
          <a:p>
            <a:pPr marL="987552" lvl="1" indent="-457200">
              <a:buFont typeface="+mj-lt"/>
              <a:buAutoNum type="arabicPeriod"/>
            </a:pPr>
            <a:r>
              <a:rPr lang="en-US" dirty="0"/>
              <a:t>NMT response suppressed</a:t>
            </a:r>
          </a:p>
          <a:p>
            <a:pPr marL="987552" lvl="1" indent="-457200">
              <a:buFont typeface="+mj-lt"/>
              <a:buAutoNum type="arabicPeriod"/>
            </a:pPr>
            <a:r>
              <a:rPr lang="en-US" dirty="0"/>
              <a:t>question-label classifier (fallback) response returned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4800" dirty="0"/>
              <a:t>Discussion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NMT uses ‘bleu’ scoring scale for responses</a:t>
            </a:r>
          </a:p>
          <a:p>
            <a:pPr lvl="1"/>
            <a:r>
              <a:rPr lang="en-US" dirty="0"/>
              <a:t>change default ‘bleu’ metric to ‘accuracy’</a:t>
            </a:r>
          </a:p>
          <a:p>
            <a:r>
              <a:rPr lang="en-US" dirty="0"/>
              <a:t>Our codebase arbitrarily suppresses NMT response when bleu </a:t>
            </a:r>
            <a:r>
              <a:rPr lang="en-US" dirty="0" err="1"/>
              <a:t>best_score</a:t>
            </a:r>
            <a:r>
              <a:rPr lang="en-US" dirty="0"/>
              <a:t> &lt; 12</a:t>
            </a:r>
          </a:p>
          <a:p>
            <a:pPr lvl="1"/>
            <a:r>
              <a:rPr lang="en-US" dirty="0"/>
              <a:t>never spent time investigating NMT scoring configuration</a:t>
            </a:r>
          </a:p>
          <a:p>
            <a:r>
              <a:rPr lang="en-US" dirty="0"/>
              <a:t>ingested data in </a:t>
            </a:r>
            <a:r>
              <a:rPr lang="en-US" dirty="0" err="1"/>
              <a:t>mongodb</a:t>
            </a:r>
            <a:r>
              <a:rPr lang="en-US" dirty="0"/>
              <a:t> should be sufficient quantity for at least low quality NMT chatbot</a:t>
            </a:r>
          </a:p>
          <a:p>
            <a:pPr lvl="1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520141-D06A-2FE8-F452-6F1FB36007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622E81-7798-2D77-2EFA-A3C005AFF5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798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9667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Grayscale pencilSize="0"/>
                    </a14:imgEffect>
                  </a14:imgLayer>
                </a14:imgProps>
              </a:ext>
            </a:extLst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276A244-89FD-5B81-7E4E-67067BB463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IST-736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E28A000C-5430-E51B-8330-70BE3836318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Market Prediction: using sentiment analysis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8D5E4F-F673-B65E-FAC4-1DE438B84A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3DE05B-874E-F723-C227-FF8655DBEA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9972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77A2E-F923-4FCA-9053-502C9190F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7EC5C83-6A79-EDD3-412B-1A695722CA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Minimum Requirement</a:t>
            </a:r>
          </a:p>
          <a:p>
            <a:pPr marL="0" indent="0"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Text Mining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Exploratory Data Analysis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Sentiment Analysis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Classification Analysis</a:t>
            </a:r>
          </a:p>
          <a:p>
            <a:pPr marL="0" indent="0">
              <a:buNone/>
            </a:pP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Desired Goal (</a:t>
            </a:r>
            <a:r>
              <a:rPr lang="en-US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obtained</a:t>
            </a:r>
            <a:r>
              <a:rPr 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pPr marL="0" indent="0"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Text Mining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Exploratory Data Analysis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Sentiment Analysis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Classification Analysis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 Time Series with Granger Analysis</a:t>
            </a:r>
          </a:p>
          <a:p>
            <a:pPr marL="0" indent="0">
              <a:buNone/>
            </a:pP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  <a:sym typeface="Wingdings" pitchFamily="2" charset="2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Extra (</a:t>
            </a:r>
            <a:r>
              <a:rPr lang="en-US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obtained</a:t>
            </a:r>
            <a:r>
              <a:rPr 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)</a:t>
            </a:r>
          </a:p>
          <a:p>
            <a:pPr marL="0" indent="0">
              <a:buNone/>
            </a:pP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Performed comparison of ARIMA vs LSTM for time-series prediction of stock volume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2A24F1-5DBE-8B40-C915-7BC0518AA7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FE846D-6173-EBDF-AF2C-E9874C5D4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59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87D4E-3858-5CF2-5D32-CC02DB355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Portfolio: Dataset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E7CBC7F-19ED-BFE5-AABE-A72E28D037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566164"/>
            <a:ext cx="4443984" cy="823912"/>
          </a:xfrm>
        </p:spPr>
        <p:txBody>
          <a:bodyPr/>
          <a:lstStyle/>
          <a:p>
            <a:r>
              <a:rPr lang="en-US" dirty="0"/>
              <a:t>Twitter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4FB755-A1E5-68E4-5EA8-DCA6EA044E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71600" y="2547608"/>
            <a:ext cx="4889500" cy="2562193"/>
          </a:xfrm>
        </p:spPr>
        <p:txBody>
          <a:bodyPr>
            <a:normAutofit fontScale="92500"/>
          </a:bodyPr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Tweets from financial analysts (roughly 3200)</a:t>
            </a:r>
          </a:p>
          <a:p>
            <a:pPr marL="873252" lvl="1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LizAnnSonders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73252" lvl="1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ReformedBroker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73252" lvl="1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SJosephBurns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73252" lvl="1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TheStalwart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73252" lvl="1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JimCramer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DC99BF6-497C-4783-53AC-9E7A87A6E9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25014" y="1566164"/>
            <a:ext cx="4443984" cy="823912"/>
          </a:xfrm>
        </p:spPr>
        <p:txBody>
          <a:bodyPr/>
          <a:lstStyle/>
          <a:p>
            <a:r>
              <a:rPr lang="en-US" dirty="0" err="1"/>
              <a:t>Quandl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A61E6C3-17D2-9BC7-012B-46B8035A1AA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5171686" cy="2562193"/>
          </a:xfrm>
        </p:spPr>
        <p:txBody>
          <a:bodyPr numCol="2">
            <a:normAutofit fontScale="92500"/>
          </a:bodyPr>
          <a:lstStyle/>
          <a:p>
            <a:r>
              <a:rPr lang="en-US" dirty="0"/>
              <a:t>APPL</a:t>
            </a:r>
          </a:p>
          <a:p>
            <a:r>
              <a:rPr lang="en-US" dirty="0"/>
              <a:t>AMZN</a:t>
            </a:r>
          </a:p>
          <a:p>
            <a:r>
              <a:rPr lang="en-US" dirty="0"/>
              <a:t>GOOGL</a:t>
            </a:r>
          </a:p>
          <a:p>
            <a:r>
              <a:rPr lang="en-US" dirty="0"/>
              <a:t>MMT</a:t>
            </a:r>
          </a:p>
          <a:p>
            <a:r>
              <a:rPr lang="en-US" dirty="0"/>
              <a:t>VX1</a:t>
            </a:r>
          </a:p>
          <a:p>
            <a:r>
              <a:rPr lang="en-US" dirty="0"/>
              <a:t>NASDAQ</a:t>
            </a:r>
          </a:p>
          <a:p>
            <a:r>
              <a:rPr lang="en-US" dirty="0"/>
              <a:t>SPY</a:t>
            </a:r>
          </a:p>
          <a:p>
            <a:r>
              <a:rPr lang="en-US" dirty="0"/>
              <a:t>MMM</a:t>
            </a:r>
          </a:p>
          <a:p>
            <a:r>
              <a:rPr lang="en-US" dirty="0"/>
              <a:t>QQQ</a:t>
            </a:r>
          </a:p>
          <a:p>
            <a:r>
              <a:rPr lang="en-US" dirty="0"/>
              <a:t>RWTC</a:t>
            </a:r>
          </a:p>
          <a:p>
            <a:r>
              <a:rPr lang="en-US" dirty="0"/>
              <a:t>CON_15YFIXED_IR</a:t>
            </a:r>
          </a:p>
          <a:p>
            <a:r>
              <a:rPr lang="en-US" dirty="0"/>
              <a:t>CON_30YFIXED_APR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18A92B-B541-AAF0-104D-DFB835AD0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0ACF2F-E9DA-4F9E-7716-B12BCF5CE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18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643BFE-2231-67A4-DBF5-C6DED679AAF7}"/>
              </a:ext>
            </a:extLst>
          </p:cNvPr>
          <p:cNvSpPr txBox="1"/>
          <p:nvPr/>
        </p:nvSpPr>
        <p:spPr>
          <a:xfrm>
            <a:off x="6525014" y="2547608"/>
            <a:ext cx="517168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/>
              <a:t>Daily short-volume &amp; total-volume (09/15/2014– 09/15/2019)</a:t>
            </a:r>
          </a:p>
        </p:txBody>
      </p:sp>
    </p:spTree>
    <p:extLst>
      <p:ext uri="{BB962C8B-B14F-4D97-AF65-F5344CB8AC3E}">
        <p14:creationId xmlns:p14="http://schemas.microsoft.com/office/powerpoint/2010/main" val="3132871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E2A37A2-551E-DDF5-5FC9-C8EB8A5C8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 Modeling (LDA)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A6306A0-7434-B4CA-2494-4C0D21775F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25014" y="1882576"/>
            <a:ext cx="4443984" cy="823912"/>
          </a:xfrm>
        </p:spPr>
        <p:txBody>
          <a:bodyPr/>
          <a:lstStyle/>
          <a:p>
            <a:r>
              <a:rPr lang="en-US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TheStalwart</a:t>
            </a:r>
            <a:r>
              <a:rPr lang="en-US" dirty="0">
                <a:effectLst/>
              </a:rPr>
              <a:t> 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CDC363-236E-CE99-8695-2CFAF44AD7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4BB9D1-C1DE-4BE5-74FA-9C60419FD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19</a:t>
            </a:fld>
            <a:endParaRPr lang="en-US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87D8C248-3436-6FBF-CBDF-6896A06CA226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5014" y="2916534"/>
            <a:ext cx="4079486" cy="30596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BF6BEA96-5FB6-62F3-7B3E-33DA6E2FC4E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599" y="2917448"/>
            <a:ext cx="4072013" cy="3058701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AE23B07-6297-D1DE-A26C-76FE23439C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882576"/>
            <a:ext cx="4443984" cy="823912"/>
          </a:xfrm>
        </p:spPr>
        <p:txBody>
          <a:bodyPr/>
          <a:lstStyle/>
          <a:p>
            <a:r>
              <a:rPr lang="en-US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LizAnnSonders</a:t>
            </a:r>
            <a:r>
              <a:rPr lang="en-US" dirty="0">
                <a:effectLst/>
              </a:rPr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46166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10000"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Marker size="85"/>
                    </a14:imgEffect>
                    <a14:imgEffect>
                      <a14:colorTemperature colorTemp="11500"/>
                    </a14:imgEffect>
                    <a14:imgEffect>
                      <a14:saturation sat="310000"/>
                    </a14:imgEffect>
                  </a14:imgLayer>
                </a14:imgProps>
              </a:ext>
            </a:extLst>
          </a:blip>
          <a:srcRect/>
          <a:stretch>
            <a:fillRect t="-60000" b="-3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6F949-153C-BC2A-DE01-7D97902EB5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634074-2D49-D1A5-1F97-25310970317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solidFill>
                  <a:schemeClr val="accent1"/>
                </a:solidFill>
                <a:effectLst/>
                <a:latin typeface="ArialMT"/>
              </a:rPr>
              <a:t>Showcase coursework that demonstrate learning achievements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8241FD-DC00-71DF-ED0E-CDDA78FB8B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5E6F41-3E43-51AC-5D97-39FC9778E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3896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82D048-1DEE-7D79-D5F1-D29C60A6A4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LDA Sentiment: 10 topics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52268F-2FF2-2176-2F2D-37A67E0918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883664"/>
            <a:ext cx="4443984" cy="823912"/>
          </a:xfrm>
        </p:spPr>
        <p:txBody>
          <a:bodyPr/>
          <a:lstStyle/>
          <a:p>
            <a:r>
              <a:rPr lang="en-US" dirty="0" err="1"/>
              <a:t>LizAnnSonders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62985F7-BE85-1116-4EA3-7F864E9418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25014" y="1883664"/>
            <a:ext cx="4443984" cy="823912"/>
          </a:xfrm>
        </p:spPr>
        <p:txBody>
          <a:bodyPr/>
          <a:lstStyle/>
          <a:p>
            <a:r>
              <a:rPr lang="en-US" dirty="0" err="1"/>
              <a:t>JimCramer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9F4651B-A195-3326-4F0D-83A1271906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F5A6940-3838-D106-DAF5-E47DBE6F52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20</a:t>
            </a:fld>
            <a:endParaRPr lang="en-US"/>
          </a:p>
        </p:txBody>
      </p:sp>
      <p:pic>
        <p:nvPicPr>
          <p:cNvPr id="12" name="Content Placeholder 8">
            <a:extLst>
              <a:ext uri="{FF2B5EF4-FFF2-40B4-BE49-F238E27FC236}">
                <a16:creationId xmlns:a16="http://schemas.microsoft.com/office/drawing/2014/main" id="{D05FC44D-FBC2-8512-C54F-654B2E31AF35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5014" y="2919704"/>
            <a:ext cx="4336254" cy="32521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D356FDBB-3E43-EEB7-A2D4-4A4EB0BD4FD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599" y="2920008"/>
            <a:ext cx="4336255" cy="325219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725166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9C16B-9742-E1C3-56A8-E84C0AE72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Granger Causality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319908-E8B8-8D6B-8400-8F203BC794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C96700-F69C-3234-585E-3EDBB3F60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21</a:t>
            </a:fld>
            <a:endParaRPr lang="en-US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8AFDC025-89C3-3AF8-5E29-2A11456C1A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73200" y="1548257"/>
            <a:ext cx="8572499" cy="461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9219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23C6A25-B4C4-DFF2-3B63-DD1A51CC6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Tweets (TF-IDF) predict +/- Volume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F5B7BBD-EB3F-FC95-C8D8-A95A837F49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667764"/>
            <a:ext cx="4724400" cy="823912"/>
          </a:xfrm>
        </p:spPr>
        <p:txBody>
          <a:bodyPr/>
          <a:lstStyle/>
          <a:p>
            <a:r>
              <a:rPr lang="en-US" dirty="0" err="1"/>
              <a:t>SJosephBurns</a:t>
            </a:r>
            <a:r>
              <a:rPr lang="en-US" dirty="0"/>
              <a:t>: BNB Results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FD601A2-7545-E6F7-CF6E-976C7CBD23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25014" y="1667764"/>
            <a:ext cx="4443984" cy="823912"/>
          </a:xfrm>
        </p:spPr>
        <p:txBody>
          <a:bodyPr/>
          <a:lstStyle/>
          <a:p>
            <a:r>
              <a:rPr lang="en-US" dirty="0"/>
              <a:t>AMZN: Z-Score Indicator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1C772A-03E8-B926-5BE3-739D184EB0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AE2B08-D8B7-4979-F99E-09E4C1C78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22</a:t>
            </a:fld>
            <a:endParaRPr lang="en-US"/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94337A25-D69B-2C03-7219-8A1DC31F0527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5090" y="2709352"/>
            <a:ext cx="4595446" cy="34240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10446E6C-BC38-6A54-A49C-F26E0B93FAE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0853" y="2679316"/>
            <a:ext cx="4595447" cy="345409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88681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12E69-71DE-2938-7EEA-4828B57AA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SJosephBurns</a:t>
            </a:r>
            <a:r>
              <a:rPr lang="en-US" dirty="0"/>
              <a:t>: Model Comparison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FC902E3-6F9A-6E16-5112-B3724AF2F8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666112"/>
            <a:ext cx="4443984" cy="823912"/>
          </a:xfrm>
        </p:spPr>
        <p:txBody>
          <a:bodyPr/>
          <a:lstStyle/>
          <a:p>
            <a:r>
              <a:rPr lang="en-US" dirty="0"/>
              <a:t>Model Selection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B63278B-F6D1-E1FB-3631-13CAD1C975D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71600" y="2808348"/>
            <a:ext cx="4597400" cy="344063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F4BCFEF-C1C6-2B79-2C9E-060818761D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25133" y="1666112"/>
            <a:ext cx="4443984" cy="823912"/>
          </a:xfrm>
        </p:spPr>
        <p:txBody>
          <a:bodyPr/>
          <a:lstStyle/>
          <a:p>
            <a:r>
              <a:rPr lang="en-US" dirty="0"/>
              <a:t>K-Fold (BNB)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646EAF3-B7CA-5F1E-9188-D05626BBB209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25133" y="2808348"/>
            <a:ext cx="4587513" cy="344063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57D44E-5595-063B-52FF-5B119AD068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961617-9594-1219-49BD-BE2C9773B9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7060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5000"/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276A244-89FD-5B81-7E4E-67067BB463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Follow-up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E28A000C-5430-E51B-8330-70BE3836318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AWS Integration: streaming data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8FA6F0-DDC9-871F-8FCA-886AA1E41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EDE7A4-9AA9-7DCB-3C32-03FA6D060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5353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6848F09-D6B0-4C28-71A6-FEA509405D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2601" y="1397864"/>
            <a:ext cx="10374711" cy="5055522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01F948-2294-92C2-E26F-432EE93E9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A349BD-07A4-5658-8773-3F256E9018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25</a:t>
            </a:fld>
            <a:endParaRPr lang="en-US"/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FD748FD5-14DE-C358-4137-83A9C4D7D7A5}"/>
              </a:ext>
            </a:extLst>
          </p:cNvPr>
          <p:cNvSpPr txBox="1">
            <a:spLocks/>
          </p:cNvSpPr>
          <p:nvPr/>
        </p:nvSpPr>
        <p:spPr>
          <a:xfrm>
            <a:off x="1466190" y="610885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DataLake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E5577A-F4F6-5DEF-ADD1-B0C67244339F}"/>
              </a:ext>
            </a:extLst>
          </p:cNvPr>
          <p:cNvSpPr txBox="1"/>
          <p:nvPr/>
        </p:nvSpPr>
        <p:spPr>
          <a:xfrm>
            <a:off x="5317972" y="284271"/>
            <a:ext cx="318463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AWS Glue executed as nightly batch process to reduce costs, since spark stream via Glue, Kinesis Analytics, EMR or some other variant will incur higher charges.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FAAD37-1567-6E51-EC49-940281EBA423}"/>
              </a:ext>
            </a:extLst>
          </p:cNvPr>
          <p:cNvSpPr txBox="1"/>
          <p:nvPr/>
        </p:nvSpPr>
        <p:spPr>
          <a:xfrm>
            <a:off x="5329723" y="819543"/>
            <a:ext cx="311689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While SageMaker utilizes optimized Parquet files (from AWS Glue), if more recent data is needed (present day), then RAW Data will be accessed as needed.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DF74E1-5609-C098-B6B8-AD2ACB33880D}"/>
              </a:ext>
            </a:extLst>
          </p:cNvPr>
          <p:cNvSpPr txBox="1"/>
          <p:nvPr/>
        </p:nvSpPr>
        <p:spPr>
          <a:xfrm>
            <a:off x="8833581" y="281706"/>
            <a:ext cx="3007321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Storage lifecycle configured to retain objects for 48 hours. This will reduce cost, and more importantly optimize spark (via AWS Glue), since corresponding jobs will have to list/iterate objects in the bucket (i.e. Glue bookmark)</a:t>
            </a:r>
          </a:p>
        </p:txBody>
      </p:sp>
      <p:sp>
        <p:nvSpPr>
          <p:cNvPr id="11" name="5-Point Star 10">
            <a:extLst>
              <a:ext uri="{FF2B5EF4-FFF2-40B4-BE49-F238E27FC236}">
                <a16:creationId xmlns:a16="http://schemas.microsoft.com/office/drawing/2014/main" id="{F46C8EBF-15B9-4645-42E7-46F7772B3239}"/>
              </a:ext>
            </a:extLst>
          </p:cNvPr>
          <p:cNvSpPr/>
          <p:nvPr/>
        </p:nvSpPr>
        <p:spPr>
          <a:xfrm>
            <a:off x="5185401" y="958842"/>
            <a:ext cx="137160" cy="137160"/>
          </a:xfrm>
          <a:prstGeom prst="star5">
            <a:avLst/>
          </a:prstGeom>
          <a:solidFill>
            <a:srgbClr val="00B05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5-Point Star 11">
            <a:extLst>
              <a:ext uri="{FF2B5EF4-FFF2-40B4-BE49-F238E27FC236}">
                <a16:creationId xmlns:a16="http://schemas.microsoft.com/office/drawing/2014/main" id="{6278BA7A-E01E-213B-6E3E-017562BC84C4}"/>
              </a:ext>
            </a:extLst>
          </p:cNvPr>
          <p:cNvSpPr/>
          <p:nvPr/>
        </p:nvSpPr>
        <p:spPr>
          <a:xfrm>
            <a:off x="8696421" y="609283"/>
            <a:ext cx="137160" cy="137160"/>
          </a:xfrm>
          <a:prstGeom prst="star5">
            <a:avLst/>
          </a:prstGeom>
          <a:solidFill>
            <a:srgbClr val="C0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5-Point Star 12">
            <a:extLst>
              <a:ext uri="{FF2B5EF4-FFF2-40B4-BE49-F238E27FC236}">
                <a16:creationId xmlns:a16="http://schemas.microsoft.com/office/drawing/2014/main" id="{B3789983-063D-C9DF-E204-372596C72453}"/>
              </a:ext>
            </a:extLst>
          </p:cNvPr>
          <p:cNvSpPr/>
          <p:nvPr/>
        </p:nvSpPr>
        <p:spPr>
          <a:xfrm>
            <a:off x="5180812" y="474531"/>
            <a:ext cx="137160" cy="137160"/>
          </a:xfrm>
          <a:prstGeom prst="star5">
            <a:avLst/>
          </a:prstGeom>
          <a:solidFill>
            <a:srgbClr val="00B0F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2193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ADC46-9EFF-704B-7087-D074DA9C2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Automated Stock-Split Detection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5D3EB2-EBE2-2C38-331E-2B604AFC81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1F685B-7CC5-6753-57F4-77CDCB386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26</a:t>
            </a:fld>
            <a:endParaRPr lang="en-US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02145F5A-CE2D-B0D9-1123-B54D6FA45C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1600" y="1428750"/>
            <a:ext cx="8101136" cy="4958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414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70558-0ED2-D384-541E-71434F542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C512E1-E181-445A-F8F1-6456EF98BD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rialMT"/>
              </a:rPr>
              <a:t>Collect, store, and access data by identifying and leveraging applicable technologies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rialMT"/>
              </a:rPr>
              <a:t>Create actionable insight across a range of contexts (e.g. societal, business, political), using data and the full data science life cycle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rialMT"/>
              </a:rPr>
              <a:t>Apply visualization and predictive models to help generate actionable insight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rialMT"/>
              </a:rPr>
              <a:t>Use programming languages such as R and Python to support the generation of actionable insight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rialMT"/>
              </a:rPr>
              <a:t>Communicate insights gained via visualization and analytics to a broad range of audiences (including project sponsors and technical team leads)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rialMT"/>
              </a:rPr>
              <a:t>Apply ethics in the development, use and evaluation of data and predictive models (e.g., fairness, bias, transparency, privacy)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09675A-DBDD-3BA6-B7FC-E9FB25AA1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035AC8-2D8A-51DC-6E2C-34E835C04C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</p:spTree>
    <p:extLst>
      <p:ext uri="{BB962C8B-B14F-4D97-AF65-F5344CB8AC3E}">
        <p14:creationId xmlns:p14="http://schemas.microsoft.com/office/powerpoint/2010/main" val="37040832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E820D5-E994-12CF-E4DA-055F2816E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Capstone Projects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BCFFCB9-C4C0-E692-975C-465A2D69445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00281430"/>
              </p:ext>
            </p:extLst>
          </p:nvPr>
        </p:nvGraphicFramePr>
        <p:xfrm>
          <a:off x="1371600" y="2171700"/>
          <a:ext cx="10248900" cy="3937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73400">
                  <a:extLst>
                    <a:ext uri="{9D8B030D-6E8A-4147-A177-3AD203B41FA5}">
                      <a16:colId xmlns:a16="http://schemas.microsoft.com/office/drawing/2014/main" val="4086179984"/>
                    </a:ext>
                  </a:extLst>
                </a:gridCol>
                <a:gridCol w="3441700">
                  <a:extLst>
                    <a:ext uri="{9D8B030D-6E8A-4147-A177-3AD203B41FA5}">
                      <a16:colId xmlns:a16="http://schemas.microsoft.com/office/drawing/2014/main" val="1520073103"/>
                    </a:ext>
                  </a:extLst>
                </a:gridCol>
                <a:gridCol w="3733800">
                  <a:extLst>
                    <a:ext uri="{9D8B030D-6E8A-4147-A177-3AD203B41FA5}">
                      <a16:colId xmlns:a16="http://schemas.microsoft.com/office/drawing/2014/main" val="351528895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Course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Capstone Project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Skills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26116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FIN-654</a:t>
                      </a:r>
                    </a:p>
                    <a:p>
                      <a:r>
                        <a:rPr lang="en-US" dirty="0"/>
                        <a:t>Financial Analytics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Asset/Portfolio Analysis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Python, R, time series analysis, financial analysis, Shiny Dashboard</a:t>
                      </a:r>
                      <a:r>
                        <a:rPr lang="en-US" dirty="0">
                          <a:effectLst/>
                        </a:rPr>
                        <a:t> 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952367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IST-664</a:t>
                      </a:r>
                    </a:p>
                    <a:p>
                      <a:r>
                        <a:rPr lang="en-US" dirty="0"/>
                        <a:t>Natural Language Processing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Chatbot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Python, MongoDB / Hadoop,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Jupyter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Notebook, Time series analysis, Classification analysis, Natural language processing</a:t>
                      </a:r>
                    </a:p>
                    <a:p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62851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IST-736</a:t>
                      </a:r>
                    </a:p>
                    <a:p>
                      <a:r>
                        <a:rPr lang="en-US" dirty="0"/>
                        <a:t>Text Mining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Stock Market Sentiment Analysis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Topic modeling, Sentiment analysis, Time series analysis, Classification analysis, Signal analysis, Data mining, AWS,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Jupyter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Notebook</a:t>
                      </a:r>
                    </a:p>
                    <a:p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57342613"/>
                  </a:ext>
                </a:extLst>
              </a:tr>
            </a:tbl>
          </a:graphicData>
        </a:graphic>
      </p:graphicFrame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7C32524-27DE-BCB2-1BA9-2A4B3A978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4</a:t>
            </a:fld>
            <a:endParaRPr lang="en-US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A309D2D-BF96-A2FC-71AC-95490A016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</p:spTree>
    <p:extLst>
      <p:ext uri="{BB962C8B-B14F-4D97-AF65-F5344CB8AC3E}">
        <p14:creationId xmlns:p14="http://schemas.microsoft.com/office/powerpoint/2010/main" val="12246653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14795"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Grayscale trans="45000" pencilSize="0"/>
                    </a14:imgEffect>
                  </a14:imgLayer>
                </a14:imgProps>
              </a:ext>
            </a:extLst>
          </a:blip>
          <a:srcRect/>
          <a:stretch>
            <a:fillRect l="5000" t="-27000" b="-2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276A244-89FD-5B81-7E4E-67067BB463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FIN-654</a:t>
            </a:r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D64FF607-ED24-A799-B7F1-DCC4195661E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Asset Analysis: visualization using Shiny Dashboard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441EFE-5CFB-4CEE-8A26-0E82823F06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D5BD4F-6314-A98A-9860-672FFC69C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1895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87D4E-3858-5CF2-5D32-CC02DB355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Portfolio: Dataset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C79C4E7-6CE9-9323-06A1-4AA0092431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4FB755-A1E5-68E4-5EA8-DCA6EA044E0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>
              <a:buFont typeface="+mj-lt"/>
              <a:buAutoNum type="arabicPeriod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World’s Biggest Data Breaches &amp; Hacks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buFont typeface="+mj-lt"/>
              <a:buAutoNum type="arabicPeriod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Privacy Rights Clearinghouse</a:t>
            </a:r>
          </a:p>
          <a:p>
            <a:pPr>
              <a:buFont typeface="+mj-lt"/>
              <a:buAutoNum type="arabicPeriod"/>
            </a:pPr>
            <a:endParaRPr lang="en-US" sz="18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two datasets were merged into a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dataframe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in python, then inner joined with a list of stock ticker symbols obtained using the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quandl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API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A0A7795-0384-2B01-C8B4-0D5320AEE4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452114" y="2340864"/>
            <a:ext cx="4443984" cy="823912"/>
          </a:xfrm>
        </p:spPr>
        <p:txBody>
          <a:bodyPr/>
          <a:lstStyle/>
          <a:p>
            <a:r>
              <a:rPr lang="en-US" dirty="0"/>
              <a:t>Final Dataset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0125DCD-8DFE-88B3-E067-561280FF14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52114" y="3305207"/>
            <a:ext cx="4443984" cy="1939893"/>
          </a:xfrm>
        </p:spPr>
        <p:txBody>
          <a:bodyPr numCol="2">
            <a:normAutofit/>
          </a:bodyPr>
          <a:lstStyle/>
          <a:p>
            <a:r>
              <a:rPr lang="en-US" dirty="0" err="1"/>
              <a:t>blw</a:t>
            </a:r>
            <a:endParaRPr lang="en-US" dirty="0"/>
          </a:p>
          <a:p>
            <a:r>
              <a:rPr lang="en-US" dirty="0"/>
              <a:t>dal</a:t>
            </a:r>
          </a:p>
          <a:p>
            <a:r>
              <a:rPr lang="en-US" dirty="0"/>
              <a:t>fb</a:t>
            </a:r>
          </a:p>
          <a:p>
            <a:r>
              <a:rPr lang="en-US" dirty="0" err="1"/>
              <a:t>gpn</a:t>
            </a:r>
            <a:endParaRPr lang="en-US" dirty="0"/>
          </a:p>
          <a:p>
            <a:r>
              <a:rPr lang="en-US" dirty="0"/>
              <a:t>mar</a:t>
            </a:r>
          </a:p>
          <a:p>
            <a:r>
              <a:rPr lang="en-US" dirty="0" err="1"/>
              <a:t>ms</a:t>
            </a:r>
            <a:endParaRPr lang="en-US" dirty="0"/>
          </a:p>
          <a:p>
            <a:r>
              <a:rPr lang="en-US" dirty="0" err="1"/>
              <a:t>sti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18A92B-B541-AAF0-104D-DFB835AD0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0ACF2F-E9DA-4F9E-7716-B12BCF5CE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6</a:t>
            </a:fld>
            <a:endParaRPr lang="en-US"/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757FA8B6-5B86-B9C3-0308-F5D1B315B927}"/>
              </a:ext>
            </a:extLst>
          </p:cNvPr>
          <p:cNvSpPr/>
          <p:nvPr/>
        </p:nvSpPr>
        <p:spPr>
          <a:xfrm>
            <a:off x="6096000" y="3641584"/>
            <a:ext cx="1033657" cy="90419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4022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77A2E-F923-4FCA-9053-502C9190F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7EC5C83-6A79-EDD3-412B-1A695722CA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Minimum Requirement</a:t>
            </a:r>
          </a:p>
          <a:p>
            <a:pPr marL="0" indent="0"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Utilize R, perform financial analysis for decision-making, visualize results using Shiny dashboard</a:t>
            </a:r>
          </a:p>
          <a:p>
            <a:pPr marL="0" indent="0">
              <a:buNone/>
            </a:pP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Desired Goal</a:t>
            </a:r>
          </a:p>
          <a:p>
            <a:pPr marL="0" indent="0"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Reuse R code from previous course assignments with supplement python code to perform financial analysis,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and machine learning visualized through Shiny dashboard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2A24F1-5DBE-8B40-C915-7BC0518AA7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FE846D-6173-EBDF-AF2C-E9874C5D4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8071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4D36B-0660-F835-B2E0-23DB1E360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Shiny Dashboard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8020ED-A00B-9383-DE76-611AF9A22D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832864"/>
            <a:ext cx="4443984" cy="823912"/>
          </a:xfrm>
        </p:spPr>
        <p:txBody>
          <a:bodyPr/>
          <a:lstStyle/>
          <a:p>
            <a:r>
              <a:rPr lang="en-US" dirty="0"/>
              <a:t>Variance</a:t>
            </a:r>
          </a:p>
        </p:txBody>
      </p:sp>
      <p:pic>
        <p:nvPicPr>
          <p:cNvPr id="3074" name="Picture 2" descr="dashboard">
            <a:extLst>
              <a:ext uri="{FF2B5EF4-FFF2-40B4-BE49-F238E27FC236}">
                <a16:creationId xmlns:a16="http://schemas.microsoft.com/office/drawing/2014/main" id="{9BC13CC0-53F0-1FC9-AECB-4347FF867839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71601" y="2961772"/>
            <a:ext cx="3960887" cy="1990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956DB18-BEC6-B448-B7E2-B7695CE3CD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776797" y="1832864"/>
            <a:ext cx="4443984" cy="823912"/>
          </a:xfrm>
        </p:spPr>
        <p:txBody>
          <a:bodyPr/>
          <a:lstStyle/>
          <a:p>
            <a:r>
              <a:rPr lang="en-US" dirty="0"/>
              <a:t>Markowitz Model</a:t>
            </a:r>
          </a:p>
        </p:txBody>
      </p:sp>
      <p:pic>
        <p:nvPicPr>
          <p:cNvPr id="3076" name="Picture 4" descr="markowitz">
            <a:extLst>
              <a:ext uri="{FF2B5EF4-FFF2-40B4-BE49-F238E27FC236}">
                <a16:creationId xmlns:a16="http://schemas.microsoft.com/office/drawing/2014/main" id="{CA730D6C-BD5B-0723-B22A-40D9C0C19D73}"/>
              </a:ext>
            </a:extLst>
          </p:cNvPr>
          <p:cNvPicPr>
            <a:picLocks noGrp="1" noChangeAspect="1" noChangeArrowheads="1"/>
          </p:cNvPicPr>
          <p:nvPr>
            <p:ph sz="quarter" idx="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76797" y="2961772"/>
            <a:ext cx="5940417" cy="1990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57B210-A9F1-1484-5F84-0596991586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B73A8A-678C-EAB4-F6B4-D3D2ECC80A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2346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94C51-8EB9-E1DC-474B-4C6C6BA02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Shiny Dashboard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1DEA0B-A6E3-1E1B-A45B-4306DBD039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566164"/>
            <a:ext cx="4443984" cy="823912"/>
          </a:xfrm>
        </p:spPr>
        <p:txBody>
          <a:bodyPr/>
          <a:lstStyle/>
          <a:p>
            <a:r>
              <a:rPr lang="en-US" dirty="0"/>
              <a:t>Arima Model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E7C5AC5-F025-4FA7-FC5F-DA9AE54779C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25014" y="1566164"/>
            <a:ext cx="4443984" cy="823912"/>
          </a:xfrm>
        </p:spPr>
        <p:txBody>
          <a:bodyPr/>
          <a:lstStyle/>
          <a:p>
            <a:r>
              <a:rPr lang="en-US" dirty="0"/>
              <a:t>Neural Network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E97E6B2-1437-822B-C1D5-20D7B7BE30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488418E-ED65-84F7-DB6A-2CB0C5196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9</a:t>
            </a:fld>
            <a:endParaRPr lang="en-US"/>
          </a:p>
        </p:txBody>
      </p:sp>
      <p:pic>
        <p:nvPicPr>
          <p:cNvPr id="4098" name="Picture 2" descr="arima">
            <a:extLst>
              <a:ext uri="{FF2B5EF4-FFF2-40B4-BE49-F238E27FC236}">
                <a16:creationId xmlns:a16="http://schemas.microsoft.com/office/drawing/2014/main" id="{A3C672B3-951E-6A03-8267-9E94C3A9CEAF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2723519"/>
            <a:ext cx="3782702" cy="3133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lstm">
            <a:extLst>
              <a:ext uri="{FF2B5EF4-FFF2-40B4-BE49-F238E27FC236}">
                <a16:creationId xmlns:a16="http://schemas.microsoft.com/office/drawing/2014/main" id="{B9B5DE4D-8916-1745-4D54-DA779AEE4B2B}"/>
              </a:ext>
            </a:extLst>
          </p:cNvPr>
          <p:cNvPicPr>
            <a:picLocks noGrp="1" noChangeAspect="1" noChangeArrowheads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5014" y="2723519"/>
            <a:ext cx="3990423" cy="3145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8072347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Red Orange">
      <a:dk1>
        <a:sysClr val="windowText" lastClr="000000"/>
      </a:dk1>
      <a:lt1>
        <a:sysClr val="window" lastClr="FFFFFF"/>
      </a:lt1>
      <a:dk2>
        <a:srgbClr val="505046"/>
      </a:dk2>
      <a:lt2>
        <a:srgbClr val="EEECE1"/>
      </a:lt2>
      <a:accent1>
        <a:srgbClr val="E84C22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CC9900"/>
      </a:hlink>
      <a:folHlink>
        <a:srgbClr val="6666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{FE00AE46-A7A9-B94A-B709-29D22D48CF39}tf10001072</Template>
  <TotalTime>924</TotalTime>
  <Words>1963</Words>
  <Application>Microsoft Macintosh PowerPoint</Application>
  <PresentationFormat>Widescreen</PresentationFormat>
  <Paragraphs>266</Paragraphs>
  <Slides>26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Arial</vt:lpstr>
      <vt:lpstr>ArialMT</vt:lpstr>
      <vt:lpstr>Calibri</vt:lpstr>
      <vt:lpstr>Courier New</vt:lpstr>
      <vt:lpstr>Franklin Gothic Book</vt:lpstr>
      <vt:lpstr>Wingdings</vt:lpstr>
      <vt:lpstr>Crop</vt:lpstr>
      <vt:lpstr> MS Applied Data Science  Portfolio Presentation: Jeff Levesque </vt:lpstr>
      <vt:lpstr>Introduction</vt:lpstr>
      <vt:lpstr>Learning Goals</vt:lpstr>
      <vt:lpstr>Capstone Projects</vt:lpstr>
      <vt:lpstr>FIN-654</vt:lpstr>
      <vt:lpstr>Portfolio: Dataset</vt:lpstr>
      <vt:lpstr>Objective</vt:lpstr>
      <vt:lpstr>Shiny Dashboard</vt:lpstr>
      <vt:lpstr>Shiny Dashboard</vt:lpstr>
      <vt:lpstr>IST-664</vt:lpstr>
      <vt:lpstr>Objective</vt:lpstr>
      <vt:lpstr>Portfolio: Dataset</vt:lpstr>
      <vt:lpstr>Classifier: question-answer</vt:lpstr>
      <vt:lpstr>Classifier: question-label</vt:lpstr>
      <vt:lpstr>RNN: NMT chatbot</vt:lpstr>
      <vt:lpstr>IST-736</vt:lpstr>
      <vt:lpstr>Objective</vt:lpstr>
      <vt:lpstr>Portfolio: Dataset</vt:lpstr>
      <vt:lpstr>Topic Modeling (LDA)</vt:lpstr>
      <vt:lpstr>LDA Sentiment: 10 topics</vt:lpstr>
      <vt:lpstr>Granger Causality</vt:lpstr>
      <vt:lpstr>Tweets (TF-IDF) predict +/- Volume</vt:lpstr>
      <vt:lpstr>SJosephBurns: Model Comparison</vt:lpstr>
      <vt:lpstr>Follow-up</vt:lpstr>
      <vt:lpstr>PowerPoint Presentation</vt:lpstr>
      <vt:lpstr>Automated Stock-Split Detection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Jeffrey Levesque</dc:creator>
  <cp:lastModifiedBy>Jeffrey Levesque</cp:lastModifiedBy>
  <cp:revision>355</cp:revision>
  <dcterms:created xsi:type="dcterms:W3CDTF">2023-01-02T21:49:25Z</dcterms:created>
  <dcterms:modified xsi:type="dcterms:W3CDTF">2023-06-06T22:08:27Z</dcterms:modified>
</cp:coreProperties>
</file>